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8" r:id="rId4"/>
    <p:sldId id="258" r:id="rId5"/>
    <p:sldId id="259" r:id="rId6"/>
    <p:sldId id="260" r:id="rId7"/>
    <p:sldId id="267" r:id="rId8"/>
    <p:sldId id="261" r:id="rId9"/>
    <p:sldId id="262" r:id="rId10"/>
    <p:sldId id="263" r:id="rId11"/>
    <p:sldId id="264" r:id="rId12"/>
    <p:sldId id="265" r:id="rId13"/>
    <p:sldId id="26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9/6/2018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42A54C80-263E-416B-A8E0-580EDEADCBDC}" type="datetimeFigureOut">
              <a:rPr lang="en-US" dirty="0"/>
              <a:t>9/6/2018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9/6/2018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9/6/2018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elzijn.angerenstein.n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Mr7BcihX6s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youtube.com/watch?v=BotCiKc2zn8"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Gesprekstechnieken</a:t>
            </a:r>
            <a:endParaRPr lang="nl-NL" dirty="0"/>
          </a:p>
        </p:txBody>
      </p:sp>
      <p:sp>
        <p:nvSpPr>
          <p:cNvPr id="3" name="Ondertitel 2"/>
          <p:cNvSpPr>
            <a:spLocks noGrp="1"/>
          </p:cNvSpPr>
          <p:nvPr>
            <p:ph type="subTitle" idx="1"/>
          </p:nvPr>
        </p:nvSpPr>
        <p:spPr/>
        <p:txBody>
          <a:bodyPr/>
          <a:lstStyle/>
          <a:p>
            <a:r>
              <a:rPr lang="nl-NL" dirty="0" smtClean="0"/>
              <a:t>Periode 1 | Les 1</a:t>
            </a:r>
            <a:endParaRPr lang="nl-NL" dirty="0"/>
          </a:p>
        </p:txBody>
      </p:sp>
    </p:spTree>
    <p:extLst>
      <p:ext uri="{BB962C8B-B14F-4D97-AF65-F5344CB8AC3E}">
        <p14:creationId xmlns:p14="http://schemas.microsoft.com/office/powerpoint/2010/main" val="41273769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670560"/>
          </a:xfrm>
        </p:spPr>
        <p:txBody>
          <a:bodyPr/>
          <a:lstStyle/>
          <a:p>
            <a:r>
              <a:rPr lang="nl-NL" dirty="0" smtClean="0"/>
              <a:t>Referentiekader</a:t>
            </a:r>
            <a:endParaRPr lang="nl-NL" dirty="0"/>
          </a:p>
        </p:txBody>
      </p:sp>
      <p:sp>
        <p:nvSpPr>
          <p:cNvPr id="3" name="Tijdelijke aanduiding voor inhoud 2"/>
          <p:cNvSpPr>
            <a:spLocks noGrp="1"/>
          </p:cNvSpPr>
          <p:nvPr>
            <p:ph idx="1"/>
          </p:nvPr>
        </p:nvSpPr>
        <p:spPr>
          <a:xfrm>
            <a:off x="677334" y="1280161"/>
            <a:ext cx="8596668" cy="4761202"/>
          </a:xfrm>
        </p:spPr>
        <p:txBody>
          <a:bodyPr/>
          <a:lstStyle/>
          <a:p>
            <a:r>
              <a:rPr lang="nl-NL" dirty="0" smtClean="0"/>
              <a:t>Referentiekader is het geheel van je waarden en normen</a:t>
            </a:r>
          </a:p>
          <a:p>
            <a:r>
              <a:rPr lang="nl-NL" dirty="0" smtClean="0"/>
              <a:t>Referentiekader wordt gevormd door: opvoeding, leefsituatie, werk, media, vrienden en manier waarop je hebt geleerd met anderen om te gaan</a:t>
            </a:r>
          </a:p>
          <a:p>
            <a:r>
              <a:rPr lang="nl-NL" dirty="0" smtClean="0"/>
              <a:t>Referentiekader is belangrijk bij het coderen en decoderen van de boodschap</a:t>
            </a:r>
            <a:endParaRPr lang="nl-NL" dirty="0"/>
          </a:p>
        </p:txBody>
      </p:sp>
      <p:pic>
        <p:nvPicPr>
          <p:cNvPr id="4" name="Afbeelding 3"/>
          <p:cNvPicPr>
            <a:picLocks noChangeAspect="1"/>
          </p:cNvPicPr>
          <p:nvPr/>
        </p:nvPicPr>
        <p:blipFill>
          <a:blip r:embed="rId2"/>
          <a:stretch>
            <a:fillRect/>
          </a:stretch>
        </p:blipFill>
        <p:spPr>
          <a:xfrm>
            <a:off x="1132074" y="2662518"/>
            <a:ext cx="7218549" cy="4049136"/>
          </a:xfrm>
          <a:prstGeom prst="rect">
            <a:avLst/>
          </a:prstGeom>
        </p:spPr>
      </p:pic>
    </p:spTree>
    <p:extLst>
      <p:ext uri="{BB962C8B-B14F-4D97-AF65-F5344CB8AC3E}">
        <p14:creationId xmlns:p14="http://schemas.microsoft.com/office/powerpoint/2010/main" val="3657868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735874"/>
          </a:xfrm>
        </p:spPr>
        <p:txBody>
          <a:bodyPr/>
          <a:lstStyle/>
          <a:p>
            <a:r>
              <a:rPr lang="nl-NL" dirty="0" smtClean="0"/>
              <a:t>4.2 Communicatiedoelen</a:t>
            </a:r>
            <a:endParaRPr lang="nl-NL" dirty="0"/>
          </a:p>
        </p:txBody>
      </p:sp>
      <p:sp>
        <p:nvSpPr>
          <p:cNvPr id="3" name="Tijdelijke aanduiding voor inhoud 2"/>
          <p:cNvSpPr>
            <a:spLocks noGrp="1"/>
          </p:cNvSpPr>
          <p:nvPr>
            <p:ph idx="1"/>
          </p:nvPr>
        </p:nvSpPr>
        <p:spPr>
          <a:xfrm>
            <a:off x="677334" y="1345475"/>
            <a:ext cx="8596668" cy="4695888"/>
          </a:xfrm>
        </p:spPr>
        <p:txBody>
          <a:bodyPr/>
          <a:lstStyle/>
          <a:p>
            <a:r>
              <a:rPr lang="nl-NL" dirty="0" smtClean="0"/>
              <a:t>Overtuigen</a:t>
            </a:r>
          </a:p>
          <a:p>
            <a:r>
              <a:rPr lang="nl-NL" dirty="0" smtClean="0"/>
              <a:t>Informeren</a:t>
            </a:r>
          </a:p>
          <a:p>
            <a:r>
              <a:rPr lang="nl-NL" dirty="0" smtClean="0"/>
              <a:t>Activeren/motiveren</a:t>
            </a:r>
          </a:p>
          <a:p>
            <a:r>
              <a:rPr lang="nl-NL" dirty="0" smtClean="0"/>
              <a:t>Instrueren</a:t>
            </a:r>
          </a:p>
          <a:p>
            <a:endParaRPr lang="nl-NL" dirty="0"/>
          </a:p>
          <a:p>
            <a:pPr marL="0" indent="0">
              <a:buNone/>
            </a:pPr>
            <a:r>
              <a:rPr lang="nl-NL" dirty="0" smtClean="0"/>
              <a:t>Er zijn nog wel meer doelen die iets minder duidelijk zijn. </a:t>
            </a:r>
          </a:p>
          <a:p>
            <a:pPr marL="0" indent="0">
              <a:buNone/>
            </a:pPr>
            <a:r>
              <a:rPr lang="nl-NL" dirty="0" smtClean="0"/>
              <a:t>Denk aan:</a:t>
            </a:r>
          </a:p>
          <a:p>
            <a:r>
              <a:rPr lang="nl-NL" dirty="0" smtClean="0"/>
              <a:t>Vermaken</a:t>
            </a:r>
          </a:p>
          <a:p>
            <a:r>
              <a:rPr lang="nl-NL" dirty="0" smtClean="0"/>
              <a:t>Jezelf uiten</a:t>
            </a:r>
            <a:endParaRPr lang="nl-NL" dirty="0"/>
          </a:p>
        </p:txBody>
      </p:sp>
    </p:spTree>
    <p:extLst>
      <p:ext uri="{BB962C8B-B14F-4D97-AF65-F5344CB8AC3E}">
        <p14:creationId xmlns:p14="http://schemas.microsoft.com/office/powerpoint/2010/main" val="2243364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696686"/>
          </a:xfrm>
        </p:spPr>
        <p:txBody>
          <a:bodyPr/>
          <a:lstStyle/>
          <a:p>
            <a:r>
              <a:rPr lang="nl-NL" dirty="0" smtClean="0"/>
              <a:t>4.3 Communicatierichtingen</a:t>
            </a:r>
            <a:endParaRPr lang="nl-NL" dirty="0"/>
          </a:p>
        </p:txBody>
      </p:sp>
      <p:sp>
        <p:nvSpPr>
          <p:cNvPr id="3" name="Tijdelijke aanduiding voor inhoud 2"/>
          <p:cNvSpPr>
            <a:spLocks noGrp="1"/>
          </p:cNvSpPr>
          <p:nvPr>
            <p:ph idx="1"/>
          </p:nvPr>
        </p:nvSpPr>
        <p:spPr>
          <a:xfrm>
            <a:off x="677334" y="1306287"/>
            <a:ext cx="8596668" cy="4735076"/>
          </a:xfrm>
        </p:spPr>
        <p:txBody>
          <a:bodyPr/>
          <a:lstStyle/>
          <a:p>
            <a:r>
              <a:rPr lang="nl-NL" dirty="0"/>
              <a:t>Eenzijdige communicatie:</a:t>
            </a:r>
          </a:p>
          <a:p>
            <a:pPr marL="0" indent="0">
              <a:buNone/>
            </a:pPr>
            <a:r>
              <a:rPr lang="nl-NL" dirty="0"/>
              <a:t>Je bent dan alleen zender of ontvanger (tv kijken, radio luisteren of hoorcollege</a:t>
            </a:r>
            <a:r>
              <a:rPr lang="nl-NL" dirty="0" smtClean="0"/>
              <a:t>)</a:t>
            </a:r>
          </a:p>
          <a:p>
            <a:pPr marL="0" indent="0">
              <a:buNone/>
            </a:pPr>
            <a:endParaRPr lang="nl-NL" dirty="0"/>
          </a:p>
          <a:p>
            <a:r>
              <a:rPr lang="nl-NL" dirty="0" smtClean="0"/>
              <a:t>Meerzijdige communicatie: </a:t>
            </a:r>
          </a:p>
          <a:p>
            <a:pPr marL="0" indent="0">
              <a:buNone/>
            </a:pPr>
            <a:r>
              <a:rPr lang="nl-NL" dirty="0" smtClean="0"/>
              <a:t>Je bent tijdens het communiceren zowel zender als ontvanger</a:t>
            </a:r>
          </a:p>
          <a:p>
            <a:pPr marL="0" indent="0">
              <a:buNone/>
            </a:pPr>
            <a:endParaRPr lang="nl-NL" dirty="0"/>
          </a:p>
          <a:p>
            <a:pPr marL="0" indent="0">
              <a:buNone/>
            </a:pPr>
            <a:endParaRPr lang="nl-NL" dirty="0" smtClean="0"/>
          </a:p>
          <a:p>
            <a:endParaRPr lang="nl-NL" dirty="0"/>
          </a:p>
        </p:txBody>
      </p:sp>
      <p:pic>
        <p:nvPicPr>
          <p:cNvPr id="4" name="Afbeelding 3"/>
          <p:cNvPicPr>
            <a:picLocks noChangeAspect="1"/>
          </p:cNvPicPr>
          <p:nvPr/>
        </p:nvPicPr>
        <p:blipFill>
          <a:blip r:embed="rId2"/>
          <a:stretch>
            <a:fillRect/>
          </a:stretch>
        </p:blipFill>
        <p:spPr>
          <a:xfrm>
            <a:off x="2622177" y="3673825"/>
            <a:ext cx="2823882" cy="2101867"/>
          </a:xfrm>
          <a:prstGeom prst="rect">
            <a:avLst/>
          </a:prstGeom>
        </p:spPr>
      </p:pic>
    </p:spTree>
    <p:extLst>
      <p:ext uri="{BB962C8B-B14F-4D97-AF65-F5344CB8AC3E}">
        <p14:creationId xmlns:p14="http://schemas.microsoft.com/office/powerpoint/2010/main" val="3863583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748937"/>
          </a:xfrm>
        </p:spPr>
        <p:txBody>
          <a:bodyPr/>
          <a:lstStyle/>
          <a:p>
            <a:r>
              <a:rPr lang="nl-NL" dirty="0" smtClean="0"/>
              <a:t>Voor volgende </a:t>
            </a:r>
            <a:r>
              <a:rPr lang="nl-NL" dirty="0" smtClean="0"/>
              <a:t>week</a:t>
            </a:r>
            <a:endParaRPr lang="nl-NL" dirty="0"/>
          </a:p>
        </p:txBody>
      </p:sp>
      <p:sp>
        <p:nvSpPr>
          <p:cNvPr id="3" name="Tijdelijke aanduiding voor inhoud 2"/>
          <p:cNvSpPr>
            <a:spLocks noGrp="1"/>
          </p:cNvSpPr>
          <p:nvPr>
            <p:ph idx="1"/>
          </p:nvPr>
        </p:nvSpPr>
        <p:spPr>
          <a:xfrm>
            <a:off x="677334" y="1214462"/>
            <a:ext cx="8596668" cy="4813453"/>
          </a:xfrm>
        </p:spPr>
        <p:txBody>
          <a:bodyPr>
            <a:normAutofit fontScale="92500"/>
          </a:bodyPr>
          <a:lstStyle/>
          <a:p>
            <a:r>
              <a:rPr lang="nl-NL" dirty="0"/>
              <a:t>Werk </a:t>
            </a:r>
            <a:r>
              <a:rPr lang="nl-NL" dirty="0" smtClean="0"/>
              <a:t>uit </a:t>
            </a:r>
            <a:r>
              <a:rPr lang="nl-NL" dirty="0"/>
              <a:t>wat </a:t>
            </a:r>
            <a:r>
              <a:rPr lang="nl-NL" dirty="0" smtClean="0"/>
              <a:t>het woord gesprekstechnieken bij je oproept. Dus wat versta je onder gesprekstechnieken? Wat zou je, als het gaat om gesprekstechnieken willen leren? Dus wat denk je nodig te hebben in het door jou gekozen werk? Werk dit uit en </a:t>
            </a:r>
            <a:r>
              <a:rPr lang="nl-NL" dirty="0"/>
              <a:t>lever </a:t>
            </a:r>
            <a:r>
              <a:rPr lang="nl-NL" dirty="0" smtClean="0"/>
              <a:t>het volgende week uitgeprint in de les in (in snelhechter). </a:t>
            </a:r>
          </a:p>
          <a:p>
            <a:r>
              <a:rPr lang="nl-NL" dirty="0" smtClean="0"/>
              <a:t>Lees </a:t>
            </a:r>
            <a:r>
              <a:rPr lang="nl-NL" dirty="0"/>
              <a:t>het </a:t>
            </a:r>
            <a:r>
              <a:rPr lang="nl-NL" dirty="0" smtClean="0"/>
              <a:t>hoofdstuk (thema 4) goed door</a:t>
            </a:r>
            <a:r>
              <a:rPr lang="nl-NL" dirty="0"/>
              <a:t>, we starten de volgende les met een terugblik in de vorm van een </a:t>
            </a:r>
            <a:r>
              <a:rPr lang="nl-NL" dirty="0" smtClean="0"/>
              <a:t>kleine toets. </a:t>
            </a:r>
            <a:r>
              <a:rPr lang="nl-NL" dirty="0"/>
              <a:t>Wanneer je </a:t>
            </a:r>
            <a:r>
              <a:rPr lang="nl-NL" dirty="0" smtClean="0"/>
              <a:t>die haalt, </a:t>
            </a:r>
            <a:r>
              <a:rPr lang="nl-NL" dirty="0"/>
              <a:t>levert je dit </a:t>
            </a:r>
            <a:r>
              <a:rPr lang="nl-NL" dirty="0" smtClean="0"/>
              <a:t>direct alvast </a:t>
            </a:r>
            <a:r>
              <a:rPr lang="nl-NL" dirty="0"/>
              <a:t>een </a:t>
            </a:r>
            <a:r>
              <a:rPr lang="nl-NL" dirty="0" smtClean="0"/>
              <a:t>bonuspunt </a:t>
            </a:r>
            <a:r>
              <a:rPr lang="nl-NL" dirty="0"/>
              <a:t>op voor je </a:t>
            </a:r>
            <a:r>
              <a:rPr lang="nl-NL" dirty="0" smtClean="0"/>
              <a:t>eindcijfer van de toets.</a:t>
            </a:r>
          </a:p>
          <a:p>
            <a:r>
              <a:rPr lang="nl-NL" dirty="0" smtClean="0"/>
              <a:t>Onderzoeken </a:t>
            </a:r>
            <a:r>
              <a:rPr lang="nl-NL" dirty="0"/>
              <a:t>hoe de site </a:t>
            </a:r>
            <a:r>
              <a:rPr lang="nl-NL" dirty="0" err="1" smtClean="0"/>
              <a:t>Angerenstein</a:t>
            </a:r>
            <a:r>
              <a:rPr lang="nl-NL" dirty="0" smtClean="0"/>
              <a:t> Welzijn </a:t>
            </a:r>
            <a:r>
              <a:rPr lang="nl-NL" dirty="0"/>
              <a:t>er voor </a:t>
            </a:r>
            <a:r>
              <a:rPr lang="nl-NL" dirty="0" smtClean="0"/>
              <a:t>jullie als </a:t>
            </a:r>
            <a:r>
              <a:rPr lang="nl-NL" dirty="0"/>
              <a:t>student uitziet</a:t>
            </a:r>
            <a:r>
              <a:rPr lang="nl-NL" dirty="0" smtClean="0"/>
              <a:t>. Daar kun je </a:t>
            </a:r>
            <a:r>
              <a:rPr lang="nl-NL" dirty="0" smtClean="0"/>
              <a:t>nu </a:t>
            </a:r>
            <a:r>
              <a:rPr lang="nl-NL" dirty="0" smtClean="0"/>
              <a:t>al even naar kijken.</a:t>
            </a:r>
            <a:r>
              <a:rPr lang="nl-NL" dirty="0"/>
              <a:t> </a:t>
            </a:r>
            <a:r>
              <a:rPr lang="nl-NL" dirty="0" smtClean="0"/>
              <a:t>Kun je bijvoorbeeld vinden wat er bij thema vier staat? In de lessen laptops meenemen.</a:t>
            </a:r>
          </a:p>
          <a:p>
            <a:endParaRPr lang="nl-NL" dirty="0"/>
          </a:p>
          <a:p>
            <a:pPr marL="0" indent="0">
              <a:buNone/>
            </a:pPr>
            <a:r>
              <a:rPr lang="nl-NL" dirty="0" smtClean="0"/>
              <a:t>Kort samengevat voor in </a:t>
            </a:r>
            <a:r>
              <a:rPr lang="nl-NL" dirty="0"/>
              <a:t>d</a:t>
            </a:r>
            <a:r>
              <a:rPr lang="nl-NL" dirty="0" smtClean="0"/>
              <a:t>e agenda voor volgende week:</a:t>
            </a:r>
          </a:p>
          <a:p>
            <a:pPr marL="0" indent="0">
              <a:buNone/>
            </a:pPr>
            <a:r>
              <a:rPr lang="nl-NL" dirty="0" smtClean="0"/>
              <a:t>Snelhechter meenemen en uitgeprint inleveren: ‘Intro-opdracht Gesprekstechnieken’ Doornemen: Thema 4 (boek professioneel werken) voor de mini-toets</a:t>
            </a:r>
          </a:p>
          <a:p>
            <a:pPr marL="0" indent="0">
              <a:buNone/>
            </a:pPr>
            <a:r>
              <a:rPr lang="nl-NL" dirty="0"/>
              <a:t>Website </a:t>
            </a:r>
            <a:r>
              <a:rPr lang="nl-NL" dirty="0">
                <a:hlinkClick r:id="rId2"/>
              </a:rPr>
              <a:t>http://welzijn.angerenstein.nl</a:t>
            </a:r>
            <a:r>
              <a:rPr lang="nl-NL" dirty="0" smtClean="0">
                <a:hlinkClick r:id="rId2"/>
              </a:rPr>
              <a:t>/</a:t>
            </a:r>
            <a:r>
              <a:rPr lang="nl-NL" dirty="0" smtClean="0"/>
              <a:t> doornemen</a:t>
            </a:r>
            <a:endParaRPr lang="nl-NL" dirty="0"/>
          </a:p>
          <a:p>
            <a:endParaRPr lang="nl-NL" dirty="0"/>
          </a:p>
        </p:txBody>
      </p:sp>
    </p:spTree>
    <p:extLst>
      <p:ext uri="{BB962C8B-B14F-4D97-AF65-F5344CB8AC3E}">
        <p14:creationId xmlns:p14="http://schemas.microsoft.com/office/powerpoint/2010/main" val="2358585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696686"/>
          </a:xfrm>
        </p:spPr>
        <p:txBody>
          <a:bodyPr/>
          <a:lstStyle/>
          <a:p>
            <a:r>
              <a:rPr lang="nl-NL" dirty="0"/>
              <a:t>Start </a:t>
            </a:r>
            <a:r>
              <a:rPr lang="nl-NL" dirty="0" smtClean="0"/>
              <a:t>lessen gesprekstechnieken: </a:t>
            </a:r>
            <a:endParaRPr lang="nl-NL" dirty="0"/>
          </a:p>
        </p:txBody>
      </p:sp>
      <p:sp>
        <p:nvSpPr>
          <p:cNvPr id="3" name="Tijdelijke aanduiding voor inhoud 2"/>
          <p:cNvSpPr>
            <a:spLocks noGrp="1"/>
          </p:cNvSpPr>
          <p:nvPr>
            <p:ph idx="1"/>
          </p:nvPr>
        </p:nvSpPr>
        <p:spPr>
          <a:xfrm>
            <a:off x="677334" y="1306287"/>
            <a:ext cx="8596668" cy="4735076"/>
          </a:xfrm>
        </p:spPr>
        <p:txBody>
          <a:bodyPr>
            <a:normAutofit/>
          </a:bodyPr>
          <a:lstStyle/>
          <a:p>
            <a:r>
              <a:rPr lang="nl-NL" dirty="0" smtClean="0"/>
              <a:t>Wat </a:t>
            </a:r>
            <a:r>
              <a:rPr lang="nl-NL" dirty="0"/>
              <a:t>gaan we doen? </a:t>
            </a:r>
            <a:endParaRPr lang="nl-NL" dirty="0" smtClean="0"/>
          </a:p>
          <a:p>
            <a:r>
              <a:rPr lang="nl-NL" dirty="0" smtClean="0"/>
              <a:t>Wat is het doel van deze lessen?</a:t>
            </a:r>
          </a:p>
          <a:p>
            <a:pPr>
              <a:buFont typeface="Arial" panose="020B0604020202020204" pitchFamily="34" charset="0"/>
              <a:buChar char="•"/>
            </a:pPr>
            <a:r>
              <a:rPr lang="nl-NL" dirty="0"/>
              <a:t>Je hebt aan het eind van de periode kennis over wat communicatie inhoudt. </a:t>
            </a:r>
          </a:p>
          <a:p>
            <a:pPr>
              <a:buFont typeface="Arial" panose="020B0604020202020204" pitchFamily="34" charset="0"/>
              <a:buChar char="•"/>
            </a:pPr>
            <a:r>
              <a:rPr lang="nl-NL" dirty="0" smtClean="0"/>
              <a:t>Je weet welke processen er </a:t>
            </a:r>
            <a:r>
              <a:rPr lang="nl-NL" dirty="0"/>
              <a:t>binnen </a:t>
            </a:r>
            <a:r>
              <a:rPr lang="nl-NL" dirty="0" smtClean="0"/>
              <a:t>communicatie spelen</a:t>
            </a:r>
          </a:p>
          <a:p>
            <a:pPr>
              <a:buFont typeface="Arial" panose="020B0604020202020204" pitchFamily="34" charset="0"/>
              <a:buChar char="•"/>
            </a:pPr>
            <a:r>
              <a:rPr lang="nl-NL" dirty="0" smtClean="0"/>
              <a:t>Je </a:t>
            </a:r>
            <a:r>
              <a:rPr lang="nl-NL" dirty="0"/>
              <a:t>kunt </a:t>
            </a:r>
            <a:r>
              <a:rPr lang="nl-NL" dirty="0" smtClean="0"/>
              <a:t>communicatiedoelen benoemen</a:t>
            </a:r>
          </a:p>
          <a:p>
            <a:pPr>
              <a:buFont typeface="Arial" panose="020B0604020202020204" pitchFamily="34" charset="0"/>
              <a:buChar char="•"/>
            </a:pPr>
            <a:r>
              <a:rPr lang="nl-NL" dirty="0" smtClean="0"/>
              <a:t>Je </a:t>
            </a:r>
            <a:r>
              <a:rPr lang="nl-NL" dirty="0"/>
              <a:t>kent de begrippen </a:t>
            </a:r>
            <a:r>
              <a:rPr lang="nl-NL" dirty="0" err="1" smtClean="0"/>
              <a:t>inhouds</a:t>
            </a:r>
            <a:r>
              <a:rPr lang="nl-NL" dirty="0" smtClean="0"/>
              <a:t>– </a:t>
            </a:r>
            <a:r>
              <a:rPr lang="nl-NL" dirty="0"/>
              <a:t>en </a:t>
            </a:r>
            <a:r>
              <a:rPr lang="nl-NL" dirty="0" smtClean="0"/>
              <a:t>betrekkingsniveau</a:t>
            </a:r>
          </a:p>
          <a:p>
            <a:pPr>
              <a:buFont typeface="Arial" panose="020B0604020202020204" pitchFamily="34" charset="0"/>
              <a:buChar char="•"/>
            </a:pPr>
            <a:r>
              <a:rPr lang="nl-NL" dirty="0" smtClean="0"/>
              <a:t>Je </a:t>
            </a:r>
            <a:r>
              <a:rPr lang="nl-NL" dirty="0"/>
              <a:t>kent factoren die de communicatie beïnvloeden </a:t>
            </a:r>
          </a:p>
          <a:p>
            <a:pPr>
              <a:buFont typeface="Arial" panose="020B0604020202020204" pitchFamily="34" charset="0"/>
              <a:buChar char="•"/>
            </a:pPr>
            <a:r>
              <a:rPr lang="nl-NL" dirty="0" smtClean="0"/>
              <a:t>Je </a:t>
            </a:r>
            <a:r>
              <a:rPr lang="nl-NL" dirty="0"/>
              <a:t>kent de luistervaardigheden en je kunt ze ook </a:t>
            </a:r>
            <a:r>
              <a:rPr lang="nl-NL" dirty="0" smtClean="0"/>
              <a:t>toepassen</a:t>
            </a:r>
            <a:endParaRPr lang="nl-NL" dirty="0"/>
          </a:p>
          <a:p>
            <a:pPr>
              <a:buFont typeface="Arial" panose="020B0604020202020204" pitchFamily="34" charset="0"/>
              <a:buChar char="•"/>
            </a:pPr>
            <a:r>
              <a:rPr lang="nl-NL" dirty="0" smtClean="0"/>
              <a:t>Je </a:t>
            </a:r>
            <a:r>
              <a:rPr lang="nl-NL" dirty="0"/>
              <a:t>hebt zicht op je eigen sterke en aandachtspunten </a:t>
            </a:r>
            <a:r>
              <a:rPr lang="nl-NL" dirty="0" smtClean="0"/>
              <a:t>rondom jouw manier van communiceren</a:t>
            </a:r>
            <a:endParaRPr lang="nl-NL" dirty="0"/>
          </a:p>
          <a:p>
            <a:pPr>
              <a:buFont typeface="Arial" panose="020B0604020202020204" pitchFamily="34" charset="0"/>
              <a:buChar char="•"/>
            </a:pPr>
            <a:r>
              <a:rPr lang="nl-NL" dirty="0" smtClean="0"/>
              <a:t>Je </a:t>
            </a:r>
            <a:r>
              <a:rPr lang="nl-NL" dirty="0"/>
              <a:t>kunt de verschillende aspecten van communicatie </a:t>
            </a:r>
            <a:r>
              <a:rPr lang="nl-NL" dirty="0" smtClean="0"/>
              <a:t>toepassen</a:t>
            </a:r>
          </a:p>
          <a:p>
            <a:pPr>
              <a:buFont typeface="Arial" panose="020B0604020202020204" pitchFamily="34" charset="0"/>
              <a:buChar char="•"/>
            </a:pPr>
            <a:endParaRPr lang="nl-NL" dirty="0"/>
          </a:p>
          <a:p>
            <a:endParaRPr lang="nl-NL" dirty="0"/>
          </a:p>
        </p:txBody>
      </p:sp>
    </p:spTree>
    <p:extLst>
      <p:ext uri="{BB962C8B-B14F-4D97-AF65-F5344CB8AC3E}">
        <p14:creationId xmlns:p14="http://schemas.microsoft.com/office/powerpoint/2010/main" val="618676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Welk boek gebruiken we bij ‘Gesprekstechnieken’?</a:t>
            </a:r>
            <a:endParaRPr lang="nl-NL" dirty="0"/>
          </a:p>
        </p:txBody>
      </p:sp>
      <p:sp>
        <p:nvSpPr>
          <p:cNvPr id="3" name="Tijdelijke aanduiding voor inhoud 2"/>
          <p:cNvSpPr>
            <a:spLocks noGrp="1"/>
          </p:cNvSpPr>
          <p:nvPr>
            <p:ph idx="1"/>
          </p:nvPr>
        </p:nvSpPr>
        <p:spPr>
          <a:xfrm>
            <a:off x="677334" y="1930400"/>
            <a:ext cx="8596668" cy="3880773"/>
          </a:xfrm>
        </p:spPr>
        <p:txBody>
          <a:bodyPr/>
          <a:lstStyle/>
          <a:p>
            <a:r>
              <a:rPr lang="nl-NL" dirty="0"/>
              <a:t>Boek: Professioneel werken </a:t>
            </a:r>
            <a:endParaRPr lang="nl-NL" dirty="0" smtClean="0"/>
          </a:p>
          <a:p>
            <a:r>
              <a:rPr lang="nl-NL" dirty="0" smtClean="0"/>
              <a:t>In de eerste twee lessen behandelen we thema </a:t>
            </a:r>
            <a:r>
              <a:rPr lang="nl-NL" dirty="0"/>
              <a:t>4 Communicatie</a:t>
            </a:r>
          </a:p>
          <a:p>
            <a:endParaRPr lang="nl-NL" dirty="0"/>
          </a:p>
        </p:txBody>
      </p:sp>
    </p:spTree>
    <p:extLst>
      <p:ext uri="{BB962C8B-B14F-4D97-AF65-F5344CB8AC3E}">
        <p14:creationId xmlns:p14="http://schemas.microsoft.com/office/powerpoint/2010/main" val="4143360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853440"/>
          </a:xfrm>
        </p:spPr>
        <p:txBody>
          <a:bodyPr>
            <a:normAutofit fontScale="90000"/>
          </a:bodyPr>
          <a:lstStyle/>
          <a:p>
            <a:r>
              <a:rPr lang="nl-NL" dirty="0"/>
              <a:t>ABC over communicatie, in </a:t>
            </a:r>
            <a:r>
              <a:rPr lang="nl-NL" dirty="0" smtClean="0"/>
              <a:t>drietallen</a:t>
            </a:r>
            <a:r>
              <a:rPr lang="nl-NL" dirty="0"/>
              <a:t/>
            </a:r>
            <a:br>
              <a:rPr lang="nl-NL" dirty="0"/>
            </a:br>
            <a:endParaRPr lang="nl-NL" dirty="0"/>
          </a:p>
        </p:txBody>
      </p:sp>
      <p:sp>
        <p:nvSpPr>
          <p:cNvPr id="3" name="Tijdelijke aanduiding voor inhoud 2"/>
          <p:cNvSpPr>
            <a:spLocks noGrp="1"/>
          </p:cNvSpPr>
          <p:nvPr>
            <p:ph idx="1"/>
          </p:nvPr>
        </p:nvSpPr>
        <p:spPr>
          <a:xfrm>
            <a:off x="677334" y="1345475"/>
            <a:ext cx="8596668" cy="4695888"/>
          </a:xfrm>
        </p:spPr>
        <p:txBody>
          <a:bodyPr/>
          <a:lstStyle/>
          <a:p>
            <a:r>
              <a:rPr lang="nl-NL" dirty="0" smtClean="0"/>
              <a:t>Jullie gaan in drietallen bij elke letter van het alfabet een woord bedenken</a:t>
            </a:r>
          </a:p>
          <a:p>
            <a:r>
              <a:rPr lang="nl-NL" dirty="0" smtClean="0"/>
              <a:t>Dat woord moet iets te maken hebben met het thema communicatie. </a:t>
            </a:r>
          </a:p>
          <a:p>
            <a:r>
              <a:rPr lang="nl-NL" dirty="0" smtClean="0"/>
              <a:t>Waar denk je aan bij het woord communicatie (beginnend met een a, een b, de c </a:t>
            </a:r>
            <a:r>
              <a:rPr lang="nl-NL" dirty="0" err="1" smtClean="0"/>
              <a:t>enz</a:t>
            </a:r>
            <a:r>
              <a:rPr lang="nl-NL" dirty="0" smtClean="0"/>
              <a:t>….)</a:t>
            </a:r>
            <a:endParaRPr lang="nl-NL" dirty="0"/>
          </a:p>
          <a:p>
            <a:r>
              <a:rPr lang="nl-NL" dirty="0" smtClean="0"/>
              <a:t>Nabespreken</a:t>
            </a:r>
          </a:p>
        </p:txBody>
      </p:sp>
    </p:spTree>
    <p:extLst>
      <p:ext uri="{BB962C8B-B14F-4D97-AF65-F5344CB8AC3E}">
        <p14:creationId xmlns:p14="http://schemas.microsoft.com/office/powerpoint/2010/main" val="2046259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748937"/>
          </a:xfrm>
        </p:spPr>
        <p:txBody>
          <a:bodyPr>
            <a:normAutofit fontScale="90000"/>
          </a:bodyPr>
          <a:lstStyle/>
          <a:p>
            <a:r>
              <a:rPr lang="nl-NL" dirty="0"/>
              <a:t>4.1 Het </a:t>
            </a:r>
            <a:r>
              <a:rPr lang="nl-NL" dirty="0" smtClean="0"/>
              <a:t>communicatieproces</a:t>
            </a:r>
            <a:r>
              <a:rPr lang="nl-NL" dirty="0"/>
              <a:t/>
            </a:r>
            <a:br>
              <a:rPr lang="nl-NL" dirty="0"/>
            </a:br>
            <a:endParaRPr lang="nl-NL" dirty="0"/>
          </a:p>
        </p:txBody>
      </p:sp>
      <p:sp>
        <p:nvSpPr>
          <p:cNvPr id="3" name="Tijdelijke aanduiding voor inhoud 2"/>
          <p:cNvSpPr>
            <a:spLocks noGrp="1"/>
          </p:cNvSpPr>
          <p:nvPr>
            <p:ph idx="1"/>
          </p:nvPr>
        </p:nvSpPr>
        <p:spPr>
          <a:xfrm>
            <a:off x="677334" y="1240971"/>
            <a:ext cx="8596668" cy="4800391"/>
          </a:xfrm>
        </p:spPr>
        <p:txBody>
          <a:bodyPr/>
          <a:lstStyle/>
          <a:p>
            <a:r>
              <a:rPr lang="nl-NL" dirty="0" smtClean="0"/>
              <a:t>Communicatie is het overdragen van informatie</a:t>
            </a:r>
          </a:p>
          <a:p>
            <a:r>
              <a:rPr lang="nl-NL" dirty="0" smtClean="0"/>
              <a:t>Je deelt gedachten, ideeën en gevoelens met de ander</a:t>
            </a:r>
          </a:p>
          <a:p>
            <a:r>
              <a:rPr lang="nl-NL" dirty="0" smtClean="0"/>
              <a:t>Doel: de ander informeren, overtuigen, motiveren of beïnvloeden</a:t>
            </a:r>
          </a:p>
          <a:p>
            <a:pPr marL="0" indent="0">
              <a:buNone/>
            </a:pPr>
            <a:r>
              <a:rPr lang="nl-NL" dirty="0" smtClean="0"/>
              <a:t>Een paar voorbeelden: </a:t>
            </a:r>
          </a:p>
          <a:p>
            <a:pPr marL="0" indent="0">
              <a:buNone/>
            </a:pPr>
            <a:r>
              <a:rPr lang="nl-NL" dirty="0" smtClean="0"/>
              <a:t>Je legt mevrouw de Jager uit waarom het zo belangrijk is dat ze haar medicijnen voortaan op een vast moment moet innemen.</a:t>
            </a:r>
          </a:p>
          <a:p>
            <a:pPr marL="0" indent="0">
              <a:buNone/>
            </a:pPr>
            <a:r>
              <a:rPr lang="nl-NL" dirty="0" smtClean="0"/>
              <a:t>Je geeft de ouders van Daan uitleg over het begeleidingsplan</a:t>
            </a:r>
          </a:p>
          <a:p>
            <a:pPr marL="0" indent="0">
              <a:buNone/>
            </a:pPr>
            <a:r>
              <a:rPr lang="nl-NL" dirty="0" smtClean="0"/>
              <a:t>Je complimenteert Achmed met het feit dat hij steeds wat eerder naar bed gaat.</a:t>
            </a:r>
          </a:p>
          <a:p>
            <a:pPr marL="0" indent="0">
              <a:buNone/>
            </a:pPr>
            <a:endParaRPr lang="nl-NL" dirty="0" smtClean="0"/>
          </a:p>
          <a:p>
            <a:pPr marL="0" indent="0">
              <a:buNone/>
            </a:pPr>
            <a:endParaRPr lang="nl-NL" dirty="0" smtClean="0"/>
          </a:p>
          <a:p>
            <a:pPr marL="0" indent="0">
              <a:buNone/>
            </a:pPr>
            <a:endParaRPr lang="nl-NL" dirty="0" smtClean="0"/>
          </a:p>
          <a:p>
            <a:endParaRPr lang="nl-NL" dirty="0" smtClean="0"/>
          </a:p>
          <a:p>
            <a:endParaRPr lang="nl-NL" dirty="0"/>
          </a:p>
        </p:txBody>
      </p:sp>
      <p:sp>
        <p:nvSpPr>
          <p:cNvPr id="4" name="AutoShape 2" descr="Afbeeldingsresultaat voor communicatie"/>
          <p:cNvSpPr>
            <a:spLocks noChangeAspect="1" noChangeArrowheads="1"/>
          </p:cNvSpPr>
          <p:nvPr/>
        </p:nvSpPr>
        <p:spPr bwMode="auto">
          <a:xfrm>
            <a:off x="-3175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pic>
        <p:nvPicPr>
          <p:cNvPr id="5" name="Afbeelding 4"/>
          <p:cNvPicPr>
            <a:picLocks noChangeAspect="1"/>
          </p:cNvPicPr>
          <p:nvPr/>
        </p:nvPicPr>
        <p:blipFill>
          <a:blip r:embed="rId2"/>
          <a:stretch>
            <a:fillRect/>
          </a:stretch>
        </p:blipFill>
        <p:spPr>
          <a:xfrm>
            <a:off x="7921739" y="169686"/>
            <a:ext cx="5618540" cy="2377701"/>
          </a:xfrm>
          <a:prstGeom prst="rect">
            <a:avLst/>
          </a:prstGeom>
        </p:spPr>
      </p:pic>
    </p:spTree>
    <p:extLst>
      <p:ext uri="{BB962C8B-B14F-4D97-AF65-F5344CB8AC3E}">
        <p14:creationId xmlns:p14="http://schemas.microsoft.com/office/powerpoint/2010/main" val="878547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3" y="609600"/>
            <a:ext cx="9720701" cy="1320800"/>
          </a:xfrm>
        </p:spPr>
        <p:txBody>
          <a:bodyPr>
            <a:normAutofit fontScale="90000"/>
          </a:bodyPr>
          <a:lstStyle/>
          <a:p>
            <a:r>
              <a:rPr lang="nl-NL" dirty="0"/>
              <a:t>Communicatie </a:t>
            </a:r>
            <a:r>
              <a:rPr lang="nl-NL" dirty="0" smtClean="0"/>
              <a:t>verloopt via het </a:t>
            </a:r>
            <a:r>
              <a:rPr lang="nl-NL" dirty="0"/>
              <a:t>communicatieproces. </a:t>
            </a:r>
            <a:br>
              <a:rPr lang="nl-NL" dirty="0"/>
            </a:br>
            <a:endParaRPr lang="nl-NL" dirty="0"/>
          </a:p>
        </p:txBody>
      </p:sp>
      <p:sp>
        <p:nvSpPr>
          <p:cNvPr id="3" name="Tijdelijke aanduiding voor inhoud 2"/>
          <p:cNvSpPr>
            <a:spLocks noGrp="1"/>
          </p:cNvSpPr>
          <p:nvPr>
            <p:ph idx="1"/>
          </p:nvPr>
        </p:nvSpPr>
        <p:spPr>
          <a:xfrm>
            <a:off x="677334" y="1737361"/>
            <a:ext cx="8596668" cy="4304002"/>
          </a:xfrm>
        </p:spPr>
        <p:txBody>
          <a:bodyPr/>
          <a:lstStyle/>
          <a:p>
            <a:pPr marL="0" indent="0">
              <a:buNone/>
            </a:pPr>
            <a:r>
              <a:rPr lang="nl-NL" dirty="0" smtClean="0"/>
              <a:t>Daarbij </a:t>
            </a:r>
            <a:r>
              <a:rPr lang="nl-NL" dirty="0"/>
              <a:t>zijn betrokken:</a:t>
            </a:r>
          </a:p>
          <a:p>
            <a:r>
              <a:rPr lang="nl-NL" dirty="0" smtClean="0"/>
              <a:t>Zender</a:t>
            </a:r>
          </a:p>
          <a:p>
            <a:r>
              <a:rPr lang="nl-NL" dirty="0" smtClean="0"/>
              <a:t>Ontvanger</a:t>
            </a:r>
          </a:p>
          <a:p>
            <a:r>
              <a:rPr lang="nl-NL" dirty="0" smtClean="0"/>
              <a:t>Boodschap</a:t>
            </a:r>
          </a:p>
          <a:p>
            <a:r>
              <a:rPr lang="nl-NL" dirty="0" smtClean="0"/>
              <a:t>Medium</a:t>
            </a:r>
          </a:p>
          <a:p>
            <a:r>
              <a:rPr lang="nl-NL" dirty="0" smtClean="0"/>
              <a:t>Coderen</a:t>
            </a:r>
          </a:p>
          <a:p>
            <a:r>
              <a:rPr lang="nl-NL" dirty="0" smtClean="0"/>
              <a:t>Decoderen</a:t>
            </a:r>
          </a:p>
          <a:p>
            <a:r>
              <a:rPr lang="nl-NL" dirty="0"/>
              <a:t>R</a:t>
            </a:r>
            <a:r>
              <a:rPr lang="nl-NL" dirty="0" smtClean="0"/>
              <a:t>eferentiekader</a:t>
            </a:r>
            <a:endParaRPr lang="nl-NL" dirty="0"/>
          </a:p>
          <a:p>
            <a:endParaRPr lang="nl-NL" dirty="0"/>
          </a:p>
        </p:txBody>
      </p:sp>
      <p:pic>
        <p:nvPicPr>
          <p:cNvPr id="4" name="Afbeelding 3"/>
          <p:cNvPicPr>
            <a:picLocks noChangeAspect="1"/>
          </p:cNvPicPr>
          <p:nvPr/>
        </p:nvPicPr>
        <p:blipFill>
          <a:blip r:embed="rId2"/>
          <a:stretch>
            <a:fillRect/>
          </a:stretch>
        </p:blipFill>
        <p:spPr>
          <a:xfrm>
            <a:off x="5263977" y="1737361"/>
            <a:ext cx="4010025" cy="4943051"/>
          </a:xfrm>
          <a:prstGeom prst="rect">
            <a:avLst/>
          </a:prstGeom>
        </p:spPr>
      </p:pic>
    </p:spTree>
    <p:extLst>
      <p:ext uri="{BB962C8B-B14F-4D97-AF65-F5344CB8AC3E}">
        <p14:creationId xmlns:p14="http://schemas.microsoft.com/office/powerpoint/2010/main" val="1528353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748937"/>
          </a:xfrm>
        </p:spPr>
        <p:txBody>
          <a:bodyPr/>
          <a:lstStyle/>
          <a:p>
            <a:r>
              <a:rPr lang="nl-NL" dirty="0" smtClean="0"/>
              <a:t>Communiceren is best belangrijk…</a:t>
            </a:r>
            <a:endParaRPr lang="nl-NL" dirty="0"/>
          </a:p>
        </p:txBody>
      </p:sp>
      <p:sp>
        <p:nvSpPr>
          <p:cNvPr id="3" name="Tijdelijke aanduiding voor inhoud 2"/>
          <p:cNvSpPr>
            <a:spLocks noGrp="1"/>
          </p:cNvSpPr>
          <p:nvPr>
            <p:ph idx="1"/>
          </p:nvPr>
        </p:nvSpPr>
        <p:spPr>
          <a:xfrm>
            <a:off x="677334" y="1541417"/>
            <a:ext cx="8596668" cy="4499945"/>
          </a:xfrm>
        </p:spPr>
        <p:txBody>
          <a:bodyPr/>
          <a:lstStyle/>
          <a:p>
            <a:r>
              <a:rPr lang="nl-NL" dirty="0" smtClean="0">
                <a:hlinkClick r:id="rId2"/>
              </a:rPr>
              <a:t>Zo belangrijk is communiceren</a:t>
            </a:r>
            <a:endParaRPr lang="nl-NL" dirty="0"/>
          </a:p>
        </p:txBody>
      </p:sp>
    </p:spTree>
    <p:extLst>
      <p:ext uri="{BB962C8B-B14F-4D97-AF65-F5344CB8AC3E}">
        <p14:creationId xmlns:p14="http://schemas.microsoft.com/office/powerpoint/2010/main" val="23229150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683623"/>
          </a:xfrm>
        </p:spPr>
        <p:txBody>
          <a:bodyPr/>
          <a:lstStyle/>
          <a:p>
            <a:r>
              <a:rPr lang="nl-NL" dirty="0" smtClean="0"/>
              <a:t>Feedback</a:t>
            </a:r>
            <a:endParaRPr lang="nl-NL" dirty="0"/>
          </a:p>
        </p:txBody>
      </p:sp>
      <p:sp>
        <p:nvSpPr>
          <p:cNvPr id="3" name="Tijdelijke aanduiding voor inhoud 2"/>
          <p:cNvSpPr>
            <a:spLocks noGrp="1"/>
          </p:cNvSpPr>
          <p:nvPr>
            <p:ph idx="1"/>
          </p:nvPr>
        </p:nvSpPr>
        <p:spPr>
          <a:xfrm>
            <a:off x="677334" y="1293223"/>
            <a:ext cx="8596668" cy="4748139"/>
          </a:xfrm>
        </p:spPr>
        <p:txBody>
          <a:bodyPr/>
          <a:lstStyle/>
          <a:p>
            <a:r>
              <a:rPr lang="nl-NL" dirty="0" smtClean="0"/>
              <a:t>Als de ontvanger van de boodschap op de boodschap reageert noem je zijn reactie: feedback. </a:t>
            </a:r>
          </a:p>
          <a:p>
            <a:r>
              <a:rPr lang="nl-NL" dirty="0" smtClean="0"/>
              <a:t>Dus wat de ontvanger terugzegt is de feedback (al is het alleen ja of nee)</a:t>
            </a:r>
          </a:p>
          <a:p>
            <a:r>
              <a:rPr lang="nl-NL" dirty="0" smtClean="0"/>
              <a:t>Zegt de ontvanger niks terug dan is dat óók feedback. Je kunt eruit opmaken dat de ontvanger de boodschap niet heeft gehoord of de boodschap niet belangrijk (genoeg) vindt om op te reageren.</a:t>
            </a:r>
          </a:p>
          <a:p>
            <a:r>
              <a:rPr lang="nl-NL" dirty="0" smtClean="0"/>
              <a:t>Reageer je op bijvoorbeeld een internetforum dan noemen we je reactie ook feedback. </a:t>
            </a:r>
            <a:endParaRPr lang="nl-NL" dirty="0"/>
          </a:p>
        </p:txBody>
      </p:sp>
      <p:pic>
        <p:nvPicPr>
          <p:cNvPr id="4" name="Afbeelding 3"/>
          <p:cNvPicPr>
            <a:picLocks noChangeAspect="1"/>
          </p:cNvPicPr>
          <p:nvPr/>
        </p:nvPicPr>
        <p:blipFill>
          <a:blip r:embed="rId2"/>
          <a:stretch>
            <a:fillRect/>
          </a:stretch>
        </p:blipFill>
        <p:spPr>
          <a:xfrm>
            <a:off x="4374752" y="3824878"/>
            <a:ext cx="2900107" cy="2900107"/>
          </a:xfrm>
          <a:prstGeom prst="rect">
            <a:avLst/>
          </a:prstGeom>
        </p:spPr>
      </p:pic>
    </p:spTree>
    <p:extLst>
      <p:ext uri="{BB962C8B-B14F-4D97-AF65-F5344CB8AC3E}">
        <p14:creationId xmlns:p14="http://schemas.microsoft.com/office/powerpoint/2010/main" val="187806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775063"/>
          </a:xfrm>
        </p:spPr>
        <p:txBody>
          <a:bodyPr>
            <a:normAutofit fontScale="90000"/>
          </a:bodyPr>
          <a:lstStyle/>
          <a:p>
            <a:r>
              <a:rPr lang="nl-NL" dirty="0" smtClean="0"/>
              <a:t>Coderen en decoderen van de boodschap</a:t>
            </a:r>
            <a:endParaRPr lang="nl-NL" dirty="0"/>
          </a:p>
        </p:txBody>
      </p:sp>
      <p:sp>
        <p:nvSpPr>
          <p:cNvPr id="3" name="Tijdelijke aanduiding voor inhoud 2"/>
          <p:cNvSpPr>
            <a:spLocks noGrp="1"/>
          </p:cNvSpPr>
          <p:nvPr>
            <p:ph idx="1"/>
          </p:nvPr>
        </p:nvSpPr>
        <p:spPr>
          <a:xfrm>
            <a:off x="677334" y="1384663"/>
            <a:ext cx="8596668" cy="4656699"/>
          </a:xfrm>
        </p:spPr>
        <p:txBody>
          <a:bodyPr>
            <a:normAutofit lnSpcReduction="10000"/>
          </a:bodyPr>
          <a:lstStyle/>
          <a:p>
            <a:pPr marL="0" indent="0">
              <a:buNone/>
            </a:pPr>
            <a:r>
              <a:rPr lang="nl-NL" dirty="0" smtClean="0"/>
              <a:t>Coderen</a:t>
            </a:r>
          </a:p>
          <a:p>
            <a:r>
              <a:rPr lang="nl-NL" dirty="0" smtClean="0"/>
              <a:t>Bij het communiceren zet je de gedachte die je hebt en wilt overdragen om in een boodschap. Dat noemen we coderen</a:t>
            </a:r>
          </a:p>
          <a:p>
            <a:r>
              <a:rPr lang="nl-NL" dirty="0" smtClean="0"/>
              <a:t>De codering moet passen bij de doelgroep (taalgebruik aanpassen)</a:t>
            </a:r>
          </a:p>
          <a:p>
            <a:endParaRPr lang="nl-NL" dirty="0" smtClean="0"/>
          </a:p>
          <a:p>
            <a:pPr marL="0" indent="0">
              <a:buNone/>
            </a:pPr>
            <a:r>
              <a:rPr lang="nl-NL" dirty="0" smtClean="0"/>
              <a:t>Duidelijk voorbeeld hoe belangrijk een effectieve codering is</a:t>
            </a:r>
          </a:p>
          <a:p>
            <a:pPr marL="0" indent="0">
              <a:buNone/>
            </a:pPr>
            <a:r>
              <a:rPr lang="nl-NL" dirty="0" smtClean="0">
                <a:hlinkClick r:id="rId2"/>
              </a:rPr>
              <a:t>Voorbeeld codering blinde man</a:t>
            </a:r>
            <a:endParaRPr lang="nl-NL" dirty="0" smtClean="0"/>
          </a:p>
          <a:p>
            <a:pPr marL="0" indent="0">
              <a:buNone/>
            </a:pPr>
            <a:endParaRPr lang="nl-NL" dirty="0" smtClean="0"/>
          </a:p>
          <a:p>
            <a:pPr marL="0" indent="0">
              <a:buNone/>
            </a:pPr>
            <a:r>
              <a:rPr lang="nl-NL" dirty="0" smtClean="0"/>
              <a:t>Decoderen</a:t>
            </a:r>
          </a:p>
          <a:p>
            <a:r>
              <a:rPr lang="nl-NL" dirty="0" smtClean="0"/>
              <a:t>Zodra de ontvanger de boodschap ontvangt begint voor hem/haar het decoderen (ontcijferen van de boodschap).</a:t>
            </a:r>
          </a:p>
          <a:p>
            <a:r>
              <a:rPr lang="nl-NL" dirty="0" smtClean="0"/>
              <a:t>Wat bedoelt de ander met de boodschap (wat zegt diegene werkelijk en wat moet ik er precies mee)</a:t>
            </a:r>
            <a:endParaRPr lang="nl-NL" dirty="0"/>
          </a:p>
        </p:txBody>
      </p:sp>
      <p:pic>
        <p:nvPicPr>
          <p:cNvPr id="4" name="Afbeelding 3"/>
          <p:cNvPicPr>
            <a:picLocks noChangeAspect="1"/>
          </p:cNvPicPr>
          <p:nvPr/>
        </p:nvPicPr>
        <p:blipFill>
          <a:blip r:embed="rId3"/>
          <a:stretch>
            <a:fillRect/>
          </a:stretch>
        </p:blipFill>
        <p:spPr>
          <a:xfrm>
            <a:off x="9163050" y="0"/>
            <a:ext cx="3028950" cy="1514475"/>
          </a:xfrm>
          <a:prstGeom prst="rect">
            <a:avLst/>
          </a:prstGeom>
        </p:spPr>
      </p:pic>
    </p:spTree>
    <p:extLst>
      <p:ext uri="{BB962C8B-B14F-4D97-AF65-F5344CB8AC3E}">
        <p14:creationId xmlns:p14="http://schemas.microsoft.com/office/powerpoint/2010/main" val="658424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5472</TotalTime>
  <Words>689</Words>
  <Application>Microsoft Office PowerPoint</Application>
  <PresentationFormat>Breedbeeld</PresentationFormat>
  <Paragraphs>88</Paragraphs>
  <Slides>13</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13</vt:i4>
      </vt:variant>
    </vt:vector>
  </HeadingPairs>
  <TitlesOfParts>
    <vt:vector size="17" baseType="lpstr">
      <vt:lpstr>Arial</vt:lpstr>
      <vt:lpstr>Trebuchet MS</vt:lpstr>
      <vt:lpstr>Wingdings 3</vt:lpstr>
      <vt:lpstr>Facet</vt:lpstr>
      <vt:lpstr>Gesprekstechnieken</vt:lpstr>
      <vt:lpstr>Start lessen gesprekstechnieken: </vt:lpstr>
      <vt:lpstr>Welk boek gebruiken we bij ‘Gesprekstechnieken’?</vt:lpstr>
      <vt:lpstr>ABC over communicatie, in drietallen </vt:lpstr>
      <vt:lpstr>4.1 Het communicatieproces </vt:lpstr>
      <vt:lpstr>Communicatie verloopt via het communicatieproces.  </vt:lpstr>
      <vt:lpstr>Communiceren is best belangrijk…</vt:lpstr>
      <vt:lpstr>Feedback</vt:lpstr>
      <vt:lpstr>Coderen en decoderen van de boodschap</vt:lpstr>
      <vt:lpstr>Referentiekader</vt:lpstr>
      <vt:lpstr>4.2 Communicatiedoelen</vt:lpstr>
      <vt:lpstr>4.3 Communicatierichtingen</vt:lpstr>
      <vt:lpstr>Voor volgende week</vt:lpstr>
    </vt:vector>
  </TitlesOfParts>
  <Company>Noorderpoort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Gesprekstechnieken</dc:title>
  <dc:creator>S. Poelman</dc:creator>
  <cp:lastModifiedBy>Simon Poelman</cp:lastModifiedBy>
  <cp:revision>25</cp:revision>
  <dcterms:created xsi:type="dcterms:W3CDTF">2017-09-08T11:17:04Z</dcterms:created>
  <dcterms:modified xsi:type="dcterms:W3CDTF">2018-09-06T19:15:34Z</dcterms:modified>
</cp:coreProperties>
</file>